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1" r:id="rId2"/>
    <p:sldId id="262" r:id="rId3"/>
    <p:sldId id="264" r:id="rId4"/>
    <p:sldId id="266" r:id="rId5"/>
    <p:sldId id="267" r:id="rId6"/>
    <p:sldId id="269" r:id="rId7"/>
    <p:sldId id="271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927CC18-4FB9-4095-BC38-1A6E912ADA0D}">
          <p14:sldIdLst/>
        </p14:section>
        <p14:section name="Sección sin título" id="{8A983E13-9128-4214-83DF-66743B6DBC6B}">
          <p14:sldIdLst>
            <p14:sldId id="261"/>
            <p14:sldId id="262"/>
            <p14:sldId id="264"/>
            <p14:sldId id="266"/>
            <p14:sldId id="267"/>
            <p14:sldId id="269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0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675DB-3CB7-496F-89A9-597ADD3C9CD4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E8C026-C2BB-441A-A406-1DA5F96F28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582441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5EBF1-7C23-477B-BC51-3CB49544E174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1829CC-7BD8-4D9F-A97C-5A005861B6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01869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953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7557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876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522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098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700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955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194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7410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946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900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75213-B78F-497A-A038-1CAEE82D8EF8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E9022-A470-49A7-BB59-3BCE251DA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1755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altLang="es-ES" sz="2800" dirty="0" smtClean="0">
                <a:latin typeface="Segoe Script" panose="030B0504020000000003" pitchFamily="66" charset="0"/>
                <a:ea typeface="ＭＳ Ｐゴシック" panose="020B0600070205080204" pitchFamily="34" charset="-128"/>
              </a:rPr>
              <a:t> </a:t>
            </a:r>
            <a:r>
              <a:rPr lang="es-ES" altLang="es-ES" sz="28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  <a:t>RESUMEN ECONÓMICO</a:t>
            </a:r>
            <a:br>
              <a:rPr lang="es-ES" altLang="es-ES" sz="28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</a:br>
            <a:r>
              <a:rPr lang="es-ES" altLang="es-ES" sz="28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  <a:t/>
            </a:r>
            <a:br>
              <a:rPr lang="es-ES" altLang="es-ES" sz="28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</a:br>
            <a:r>
              <a:rPr lang="es-ES" altLang="es-ES" sz="28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  <a:t>Curso </a:t>
            </a:r>
            <a:r>
              <a:rPr lang="es-ES" altLang="es-ES" sz="2800" dirty="0" smtClean="0">
                <a:latin typeface="Segoe Script" panose="030B0504020000000003" pitchFamily="66" charset="0"/>
                <a:ea typeface="ＭＳ Ｐゴシック" panose="020B0600070205080204" pitchFamily="34" charset="-128"/>
              </a:rPr>
              <a:t>22-23</a:t>
            </a:r>
            <a:endParaRPr lang="es-ES" sz="280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s-ES" altLang="es-ES" sz="2000" dirty="0" smtClean="0">
              <a:latin typeface="Forte" panose="03060902040502070203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s-ES" altLang="es-ES" sz="2000" dirty="0" smtClean="0">
                <a:latin typeface="Forte" panose="03060902040502070203" pitchFamily="66" charset="0"/>
                <a:ea typeface="ＭＳ Ｐゴシック" panose="020B0600070205080204" pitchFamily="34" charset="-128"/>
              </a:rPr>
              <a:t>FEDERACIÓN MARÍA AUXILIADORA DE </a:t>
            </a:r>
            <a:r>
              <a:rPr lang="es-ES" altLang="es-ES" sz="2000" dirty="0" err="1" smtClean="0">
                <a:latin typeface="Forte" panose="03060902040502070203" pitchFamily="66" charset="0"/>
                <a:ea typeface="ＭＳ Ｐゴシック" panose="020B0600070205080204" pitchFamily="34" charset="-128"/>
              </a:rPr>
              <a:t>AMPAs</a:t>
            </a:r>
            <a:r>
              <a:rPr lang="es-ES" altLang="es-ES" sz="2000" dirty="0" smtClean="0">
                <a:latin typeface="Forte" panose="03060902040502070203" pitchFamily="66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es-ES" altLang="es-ES" sz="2000" dirty="0" smtClean="0">
              <a:latin typeface="Forte" panose="03060902040502070203" pitchFamily="66" charset="0"/>
              <a:ea typeface="ＭＳ Ｐゴシック" panose="020B0600070205080204" pitchFamily="34" charset="-128"/>
            </a:endParaRPr>
          </a:p>
        </p:txBody>
      </p:sp>
      <p:pic>
        <p:nvPicPr>
          <p:cNvPr id="5" name="Picture 4" descr="Logo Mª Auxiliad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256" y="4429919"/>
            <a:ext cx="1233488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715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"/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sz="1600" dirty="0"/>
              <a:t/>
            </a:r>
            <a:br>
              <a:rPr lang="es-ES" sz="1600" dirty="0"/>
            </a:br>
            <a:r>
              <a:rPr lang="es-ES" dirty="0"/>
              <a:t> </a:t>
            </a:r>
            <a:br>
              <a:rPr lang="es-ES" dirty="0"/>
            </a:br>
            <a:endParaRPr lang="es-ES" sz="13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0193268"/>
              </p:ext>
            </p:extLst>
          </p:nvPr>
        </p:nvGraphicFramePr>
        <p:xfrm>
          <a:off x="617837" y="939115"/>
          <a:ext cx="10981040" cy="3836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0520">
                  <a:extLst>
                    <a:ext uri="{9D8B030D-6E8A-4147-A177-3AD203B41FA5}">
                      <a16:colId xmlns:a16="http://schemas.microsoft.com/office/drawing/2014/main" val="2020845184"/>
                    </a:ext>
                  </a:extLst>
                </a:gridCol>
                <a:gridCol w="5490520">
                  <a:extLst>
                    <a:ext uri="{9D8B030D-6E8A-4147-A177-3AD203B41FA5}">
                      <a16:colId xmlns:a16="http://schemas.microsoft.com/office/drawing/2014/main" val="2671781157"/>
                    </a:ext>
                  </a:extLst>
                </a:gridCol>
              </a:tblGrid>
              <a:tr h="882467">
                <a:tc gridSpan="2">
                  <a:txBody>
                    <a:bodyPr/>
                    <a:lstStyle/>
                    <a:p>
                      <a:r>
                        <a:rPr lang="es-ES" sz="1800" dirty="0" smtClean="0"/>
                        <a:t/>
                      </a:r>
                      <a:br>
                        <a:rPr lang="es-ES" sz="1800" dirty="0" smtClean="0"/>
                      </a:br>
                      <a:r>
                        <a:rPr lang="es-ES" sz="1800" b="1" dirty="0" smtClean="0"/>
                        <a:t>INGRESOS REALIZADOS 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623430"/>
                  </a:ext>
                </a:extLst>
              </a:tr>
              <a:tr h="420223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Saldo en banco a</a:t>
                      </a:r>
                      <a:r>
                        <a:rPr lang="es-ES" sz="1400" baseline="0" dirty="0" smtClean="0"/>
                        <a:t> 17 de abril </a:t>
                      </a:r>
                      <a:r>
                        <a:rPr lang="es-ES" sz="1400" dirty="0" smtClean="0"/>
                        <a:t>2022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600" dirty="0" smtClean="0"/>
                        <a:t>3.256,72€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191198"/>
                  </a:ext>
                </a:extLst>
              </a:tr>
              <a:tr h="413713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SDB 80 €/AMPA Asociada (80*23)</a:t>
                      </a:r>
                      <a:br>
                        <a:rPr lang="es-ES" sz="1400" dirty="0" smtClean="0"/>
                      </a:b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600" dirty="0" smtClean="0"/>
                        <a:t>1.840€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718266"/>
                  </a:ext>
                </a:extLst>
              </a:tr>
              <a:tr h="421646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FMA (80*11)</a:t>
                      </a:r>
                      <a:br>
                        <a:rPr lang="es-ES" sz="1400" dirty="0" smtClean="0"/>
                      </a:b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600" dirty="0" smtClean="0"/>
                        <a:t>0€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035001"/>
                  </a:ext>
                </a:extLst>
              </a:tr>
              <a:tr h="429579">
                <a:tc>
                  <a:txBody>
                    <a:bodyPr/>
                    <a:lstStyle/>
                    <a:p>
                      <a:r>
                        <a:rPr lang="es-ES" dirty="0" smtClean="0"/>
                        <a:t>Inscripciones Asamblea 2023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500€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527146"/>
                  </a:ext>
                </a:extLst>
              </a:tr>
              <a:tr h="563688">
                <a:tc>
                  <a:txBody>
                    <a:bodyPr/>
                    <a:lstStyle/>
                    <a:p>
                      <a:r>
                        <a:rPr lang="es-ES" sz="1800" b="1" dirty="0" smtClean="0"/>
                        <a:t>Total Ingresos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2.340€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8855696"/>
                  </a:ext>
                </a:extLst>
              </a:tr>
              <a:tr h="504266">
                <a:tc>
                  <a:txBody>
                    <a:bodyPr/>
                    <a:lstStyle/>
                    <a:p>
                      <a:r>
                        <a:rPr lang="es-ES" sz="1800" b="1" dirty="0" smtClean="0"/>
                        <a:t>Ingresos  + saldo</a:t>
                      </a:r>
                      <a:r>
                        <a:rPr lang="es-ES" sz="1800" b="1" i="1" dirty="0" smtClean="0"/>
                        <a:t>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5.596,72€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764675"/>
                  </a:ext>
                </a:extLst>
              </a:tr>
            </a:tbl>
          </a:graphicData>
        </a:graphic>
      </p:graphicFrame>
      <p:pic>
        <p:nvPicPr>
          <p:cNvPr id="5" name="Picture 4" descr="Logo Mª Auxiliad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672" y="5163087"/>
            <a:ext cx="1233488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993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619899"/>
              </p:ext>
            </p:extLst>
          </p:nvPr>
        </p:nvGraphicFramePr>
        <p:xfrm>
          <a:off x="838200" y="1128583"/>
          <a:ext cx="10981040" cy="4818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0520">
                  <a:extLst>
                    <a:ext uri="{9D8B030D-6E8A-4147-A177-3AD203B41FA5}">
                      <a16:colId xmlns:a16="http://schemas.microsoft.com/office/drawing/2014/main" val="3732746181"/>
                    </a:ext>
                  </a:extLst>
                </a:gridCol>
                <a:gridCol w="5490520">
                  <a:extLst>
                    <a:ext uri="{9D8B030D-6E8A-4147-A177-3AD203B41FA5}">
                      <a16:colId xmlns:a16="http://schemas.microsoft.com/office/drawing/2014/main" val="1574731287"/>
                    </a:ext>
                  </a:extLst>
                </a:gridCol>
              </a:tblGrid>
              <a:tr h="361092">
                <a:tc gridSpan="2"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70C0"/>
                          </a:solidFill>
                        </a:rPr>
                        <a:t>GASTOS</a:t>
                      </a:r>
                      <a:r>
                        <a:rPr lang="es-ES" baseline="0" dirty="0" smtClean="0">
                          <a:solidFill>
                            <a:srgbClr val="0070C0"/>
                          </a:solidFill>
                        </a:rPr>
                        <a:t> REALIZADOS</a:t>
                      </a:r>
                      <a:endParaRPr lang="es-E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752346"/>
                  </a:ext>
                </a:extLst>
              </a:tr>
              <a:tr h="639257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Gastos cuenta Caixa</a:t>
                      </a:r>
                      <a:br>
                        <a:rPr lang="es-ES" sz="1800" dirty="0" smtClean="0"/>
                      </a:b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0,85€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286980"/>
                  </a:ext>
                </a:extLst>
              </a:tr>
              <a:tr h="361092">
                <a:tc>
                  <a:txBody>
                    <a:bodyPr/>
                    <a:lstStyle/>
                    <a:p>
                      <a:r>
                        <a:rPr lang="es-ES" sz="1800" b="1" dirty="0" smtClean="0"/>
                        <a:t>Gastos Encuentro 2023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858501"/>
                  </a:ext>
                </a:extLst>
              </a:tr>
              <a:tr h="444686">
                <a:tc>
                  <a:txBody>
                    <a:bodyPr/>
                    <a:lstStyle/>
                    <a:p>
                      <a:r>
                        <a:rPr lang="es-ES" sz="1800" b="0" dirty="0" smtClean="0"/>
                        <a:t>Formación  </a:t>
                      </a:r>
                      <a:r>
                        <a:rPr lang="es-ES" sz="1800" b="0" dirty="0" smtClean="0"/>
                        <a:t>Encuentros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baseline="0" dirty="0" smtClean="0"/>
                        <a:t>461,5€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561018"/>
                  </a:ext>
                </a:extLst>
              </a:tr>
              <a:tr h="361092">
                <a:tc>
                  <a:txBody>
                    <a:bodyPr/>
                    <a:lstStyle/>
                    <a:p>
                      <a:r>
                        <a:rPr lang="es-ES" dirty="0" smtClean="0"/>
                        <a:t>Comida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268€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674472"/>
                  </a:ext>
                </a:extLst>
              </a:tr>
              <a:tr h="361092">
                <a:tc>
                  <a:txBody>
                    <a:bodyPr/>
                    <a:lstStyle/>
                    <a:p>
                      <a:r>
                        <a:rPr lang="es-ES" dirty="0" smtClean="0"/>
                        <a:t>Visita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139,15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604291"/>
                  </a:ext>
                </a:extLst>
              </a:tr>
              <a:tr h="361092">
                <a:tc>
                  <a:txBody>
                    <a:bodyPr/>
                    <a:lstStyle/>
                    <a:p>
                      <a:r>
                        <a:rPr lang="es-ES" dirty="0" smtClean="0"/>
                        <a:t>Alojamiento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84€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05582"/>
                  </a:ext>
                </a:extLst>
              </a:tr>
              <a:tr h="361092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Web y correos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111,31€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575058"/>
                  </a:ext>
                </a:extLst>
              </a:tr>
              <a:tr h="361092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Funcionamiento Junta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0€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709059"/>
                  </a:ext>
                </a:extLst>
              </a:tr>
              <a:tr h="442373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Adaptación a la Ley de Protección de </a:t>
                      </a:r>
                      <a:r>
                        <a:rPr lang="es-ES" sz="1800" dirty="0" smtClean="0"/>
                        <a:t>datos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0€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820219"/>
                  </a:ext>
                </a:extLst>
              </a:tr>
              <a:tr h="361092">
                <a:tc>
                  <a:txBody>
                    <a:bodyPr/>
                    <a:lstStyle/>
                    <a:p>
                      <a:r>
                        <a:rPr lang="es-ES" sz="1800" b="1" dirty="0" smtClean="0"/>
                        <a:t>Total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b="1" dirty="0" smtClean="0"/>
                        <a:t>1.064,81€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084328"/>
                  </a:ext>
                </a:extLst>
              </a:tr>
              <a:tr h="361092">
                <a:tc gridSpan="2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87685"/>
                  </a:ext>
                </a:extLst>
              </a:tr>
            </a:tbl>
          </a:graphicData>
        </a:graphic>
      </p:graphicFrame>
      <p:pic>
        <p:nvPicPr>
          <p:cNvPr id="3" name="Picture 4" descr="Logo Mª Auxiliad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008" y="5517703"/>
            <a:ext cx="1233488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447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>
            <a:extLst/>
          </p:cNvPr>
          <p:cNvSpPr>
            <a:spLocks noGrp="1"/>
          </p:cNvSpPr>
          <p:nvPr>
            <p:ph type="title"/>
          </p:nvPr>
        </p:nvSpPr>
        <p:spPr>
          <a:xfrm>
            <a:off x="3648075" y="79375"/>
            <a:ext cx="5468938" cy="4318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s-ES" sz="2800" dirty="0">
                <a:latin typeface="+mn-lt"/>
                <a:ea typeface="ＭＳ Ｐゴシック" pitchFamily="34" charset="-128"/>
              </a:rPr>
              <a:t>Gastos e Ingresos </a:t>
            </a:r>
            <a:r>
              <a:rPr lang="es-ES" sz="2800" dirty="0" smtClean="0">
                <a:latin typeface="+mn-lt"/>
                <a:ea typeface="ＭＳ Ｐゴシック" pitchFamily="34" charset="-128"/>
              </a:rPr>
              <a:t>22-23</a:t>
            </a:r>
            <a:endParaRPr lang="es-ES" sz="2800" dirty="0">
              <a:latin typeface="+mn-lt"/>
              <a:ea typeface="ＭＳ Ｐゴシック" pitchFamily="34" charset="-128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36557"/>
              </p:ext>
            </p:extLst>
          </p:nvPr>
        </p:nvGraphicFramePr>
        <p:xfrm>
          <a:off x="659027" y="617837"/>
          <a:ext cx="9540663" cy="6230267"/>
        </p:xfrm>
        <a:graphic>
          <a:graphicData uri="http://schemas.openxmlformats.org/drawingml/2006/table">
            <a:tbl>
              <a:tblPr/>
              <a:tblGrid>
                <a:gridCol w="7537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3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0839"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2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INGRESOS REALIZADOS</a:t>
                      </a:r>
                      <a:r>
                        <a:rPr lang="es-E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300" marR="6300" marT="63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 en banco a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Abril de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3.256,72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SDB 80 €/AMPA Asociada (80*23)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1.840€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954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FMA (80*11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0€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516575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Inscripciones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Encuentro 2023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500€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Ingresos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2.340€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Ingresos  + saldo</a:t>
                      </a:r>
                      <a:r>
                        <a:rPr lang="es-ES" sz="1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5.596,72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2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GASTOS REALIZADOS </a:t>
                      </a:r>
                    </a:p>
                  </a:txBody>
                  <a:tcPr marL="6300" marR="6300" marT="63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300" marR="6300" marT="63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Gastos cuenta Caixa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0,85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Visita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139,15€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Formación  Encuentros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461,50€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 correos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111,31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Funcionamiento Junta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(alojamiento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Adaptación a la Ley de Protección de datos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0€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1.064,81€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161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 en banco a </a:t>
                      </a:r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de abril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</a:t>
                      </a:r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4.531,91€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0" marR="6300" marT="6301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34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51088" y="765175"/>
            <a:ext cx="7777162" cy="2209800"/>
          </a:xfrm>
        </p:spPr>
        <p:txBody>
          <a:bodyPr/>
          <a:lstStyle/>
          <a:p>
            <a:pPr algn="ctr" eaLnBrk="1" hangingPunct="1"/>
            <a:r>
              <a:rPr lang="es-ES" altLang="es-ES" sz="3600" dirty="0" smtClean="0">
                <a:latin typeface="Segoe Script" panose="030B0504020000000003" pitchFamily="66" charset="0"/>
                <a:ea typeface="ＭＳ Ｐゴシック" panose="020B0600070205080204" pitchFamily="34" charset="-128"/>
              </a:rPr>
              <a:t> </a:t>
            </a:r>
            <a:r>
              <a:rPr lang="es-ES" altLang="es-ES" sz="3600" dirty="0" smtClean="0">
                <a:latin typeface="Segoe Script" panose="030B0504020000000003" pitchFamily="66" charset="0"/>
                <a:ea typeface="ＭＳ Ｐゴシック" panose="020B0600070205080204" pitchFamily="34" charset="-128"/>
              </a:rPr>
              <a:t>PRESUPUESTO</a:t>
            </a:r>
            <a:r>
              <a:rPr lang="es-ES" altLang="es-ES" sz="36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  <a:t/>
            </a:r>
            <a:br>
              <a:rPr lang="es-ES" altLang="es-ES" sz="36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</a:br>
            <a:r>
              <a:rPr lang="es-ES" altLang="es-ES" sz="36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  <a:t/>
            </a:r>
            <a:br>
              <a:rPr lang="es-ES" altLang="es-ES" sz="36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</a:br>
            <a:r>
              <a:rPr lang="es-ES" altLang="es-ES" sz="36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  <a:t>Curso </a:t>
            </a:r>
            <a:r>
              <a:rPr lang="es-ES" altLang="es-ES" sz="3600" dirty="0" smtClean="0">
                <a:latin typeface="Segoe Script" panose="030B0504020000000003" pitchFamily="66" charset="0"/>
                <a:ea typeface="ＭＳ Ｐゴシック" panose="020B0600070205080204" pitchFamily="34" charset="-128"/>
              </a:rPr>
              <a:t>22-23</a:t>
            </a:r>
            <a:r>
              <a:rPr lang="es-ES" altLang="es-ES" sz="36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  <a:t/>
            </a:r>
            <a:br>
              <a:rPr lang="es-ES" altLang="es-ES" sz="3600" dirty="0">
                <a:latin typeface="Segoe Script" panose="030B0504020000000003" pitchFamily="66" charset="0"/>
                <a:ea typeface="ＭＳ Ｐゴシック" panose="020B0600070205080204" pitchFamily="34" charset="-128"/>
              </a:rPr>
            </a:br>
            <a:endParaRPr lang="es-ES" altLang="es-ES" sz="3600" dirty="0">
              <a:latin typeface="Segoe Script" panose="030B0504020000000003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3" y="3860800"/>
            <a:ext cx="8280400" cy="1600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" altLang="es-ES" sz="2000">
                <a:latin typeface="Forte" panose="03060902040502070203" pitchFamily="66" charset="0"/>
                <a:ea typeface="ＭＳ Ｐゴシック" panose="020B0600070205080204" pitchFamily="34" charset="-128"/>
              </a:rPr>
              <a:t>FEDERACIÓN MARÍA AUXILIADORA DE AMPAs </a:t>
            </a:r>
          </a:p>
          <a:p>
            <a:pPr eaLnBrk="1" hangingPunct="1">
              <a:lnSpc>
                <a:spcPct val="80000"/>
              </a:lnSpc>
            </a:pPr>
            <a:endParaRPr lang="es-ES" altLang="es-ES" sz="2000">
              <a:latin typeface="Forte" panose="03060902040502070203" pitchFamily="66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 descr="Logo Mª Auxiliad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4652964"/>
            <a:ext cx="1233488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10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70247"/>
              </p:ext>
            </p:extLst>
          </p:nvPr>
        </p:nvGraphicFramePr>
        <p:xfrm>
          <a:off x="2045375" y="122565"/>
          <a:ext cx="7993062" cy="578893"/>
        </p:xfrm>
        <a:graphic>
          <a:graphicData uri="http://schemas.openxmlformats.org/drawingml/2006/table">
            <a:tbl>
              <a:tblPr/>
              <a:tblGrid>
                <a:gridCol w="7993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88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PRESUPUESTO </a:t>
                      </a:r>
                      <a:r>
                        <a:rPr lang="es-ES" sz="2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CURSO 22-23</a:t>
                      </a:r>
                      <a:endParaRPr lang="es-ES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945679"/>
              </p:ext>
            </p:extLst>
          </p:nvPr>
        </p:nvGraphicFramePr>
        <p:xfrm>
          <a:off x="1828800" y="843294"/>
          <a:ext cx="8372477" cy="5895972"/>
        </p:xfrm>
        <a:graphic>
          <a:graphicData uri="http://schemas.openxmlformats.org/drawingml/2006/table">
            <a:tbl>
              <a:tblPr/>
              <a:tblGrid>
                <a:gridCol w="6219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3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22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INGRESOS PREVISTOS </a:t>
                      </a: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SDB 80 €/AMPA Asociada (80*23)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FMA (80*11)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880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de tres centros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60€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940,00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 en banco </a:t>
                      </a:r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17 de abril 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</a:t>
                      </a:r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4.531,91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Ingresos estimados + saldo</a:t>
                      </a:r>
                      <a:r>
                        <a:rPr lang="es-ES" sz="1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6.411,91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22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GASTOS PREVISTOS </a:t>
                      </a: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Gastos cuenta Caixa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20,00 €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Desplazamientos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web y correos</a:t>
                      </a: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Otros Gastos Plan Actividades </a:t>
                      </a: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Adaptación a la Ley de Protección de datos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42058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Pendiente por pagar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del 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Encuentro (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formación, comida y alojamiento)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813,50€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6599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Funcionamiento Junta 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1.653,50 </a:t>
                      </a:r>
                      <a:r>
                        <a:rPr lang="es-E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3292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 estimado final del curso</a:t>
                      </a:r>
                      <a:r>
                        <a:rPr lang="es-ES" sz="1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4.758,41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01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Logo Mª Auxiliad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3933825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WordArt 5"/>
          <p:cNvSpPr>
            <a:spLocks noChangeArrowheads="1" noChangeShapeType="1" noTextEdit="1"/>
          </p:cNvSpPr>
          <p:nvPr/>
        </p:nvSpPr>
        <p:spPr bwMode="auto">
          <a:xfrm>
            <a:off x="3740976" y="1748425"/>
            <a:ext cx="4897438" cy="14049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s-E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rgbClr val="454B61"/>
                    </a:gs>
                  </a:gsLst>
                  <a:lin ang="5400000" scaled="1"/>
                </a:gradFill>
                <a:effectLst>
                  <a:outerShdw dist="107763" dir="13500000" sx="125000" sy="125000" algn="br" rotWithShape="0">
                    <a:srgbClr val="868686">
                      <a:alpha val="50000"/>
                    </a:srgbClr>
                  </a:outerShdw>
                </a:effectLst>
                <a:latin typeface="Impact" panose="020B0806030902050204" pitchFamily="34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8106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379</Words>
  <Application>Microsoft Office PowerPoint</Application>
  <PresentationFormat>Panorámica</PresentationFormat>
  <Paragraphs>116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Calibri Light</vt:lpstr>
      <vt:lpstr>Forte</vt:lpstr>
      <vt:lpstr>Impact</vt:lpstr>
      <vt:lpstr>Segoe Script</vt:lpstr>
      <vt:lpstr>Tema de Office</vt:lpstr>
      <vt:lpstr> RESUMEN ECONÓMICO  Curso 22-23</vt:lpstr>
      <vt:lpstr>                                      </vt:lpstr>
      <vt:lpstr>Presentación de PowerPoint</vt:lpstr>
      <vt:lpstr>Gastos e Ingresos 22-23</vt:lpstr>
      <vt:lpstr> PRESUPUESTO  Curso 22-23 </vt:lpstr>
      <vt:lpstr>Presentación de PowerPoint</vt:lpstr>
      <vt:lpstr>Presentación de PowerPoint</vt:lpstr>
    </vt:vector>
  </TitlesOfParts>
  <Company>LG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“ASAMBLEA FEDERACIÓN DE AMPAS SALESIANOS Y SALESIANAS” ESTADO DE LAS CUENTAS</dc:title>
  <dc:creator>FAMILIA CARRAL BEATO</dc:creator>
  <cp:lastModifiedBy>David</cp:lastModifiedBy>
  <cp:revision>18</cp:revision>
  <dcterms:created xsi:type="dcterms:W3CDTF">2023-04-17T09:24:18Z</dcterms:created>
  <dcterms:modified xsi:type="dcterms:W3CDTF">2023-04-18T10:42:56Z</dcterms:modified>
</cp:coreProperties>
</file>